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8" r:id="rId3"/>
    <p:sldId id="289" r:id="rId4"/>
    <p:sldId id="259" r:id="rId5"/>
    <p:sldId id="287" r:id="rId6"/>
    <p:sldId id="260" r:id="rId7"/>
    <p:sldId id="292" r:id="rId8"/>
    <p:sldId id="257" r:id="rId9"/>
    <p:sldId id="261" r:id="rId10"/>
    <p:sldId id="262" r:id="rId11"/>
    <p:sldId id="293" r:id="rId12"/>
    <p:sldId id="290" r:id="rId13"/>
    <p:sldId id="263" r:id="rId14"/>
    <p:sldId id="264" r:id="rId15"/>
    <p:sldId id="265" r:id="rId16"/>
    <p:sldId id="266" r:id="rId17"/>
    <p:sldId id="286" r:id="rId18"/>
    <p:sldId id="267" r:id="rId19"/>
    <p:sldId id="268" r:id="rId20"/>
    <p:sldId id="277" r:id="rId21"/>
    <p:sldId id="285" r:id="rId22"/>
    <p:sldId id="278" r:id="rId23"/>
    <p:sldId id="279" r:id="rId24"/>
    <p:sldId id="29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746"/>
    <p:restoredTop sz="91394"/>
  </p:normalViewPr>
  <p:slideViewPr>
    <p:cSldViewPr snapToGrid="0" snapToObjects="1">
      <p:cViewPr varScale="1">
        <p:scale>
          <a:sx n="59" d="100"/>
          <a:sy n="59" d="100"/>
        </p:scale>
        <p:origin x="208" y="2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238F-C13A-7E4E-AF4F-F9F0C2A207DD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1EEA7-1181-0F43-AE07-4B409C60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4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8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1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93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61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www.amazon.com/She-Has-Her-Mothers-Laugh/dp/1101984597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microsoft.com/office/2007/relationships/hdphoto" Target="../media/hdphoto1.wdp"/><Relationship Id="rId3" Type="http://schemas.openxmlformats.org/officeDocument/2006/relationships/image" Target="../media/image2.tiff"/><Relationship Id="rId21" Type="http://schemas.openxmlformats.org/officeDocument/2006/relationships/image" Target="../media/image19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23" Type="http://schemas.openxmlformats.org/officeDocument/2006/relationships/image" Target="../media/image21.jpeg"/><Relationship Id="rId10" Type="http://schemas.openxmlformats.org/officeDocument/2006/relationships/image" Target="../media/image9.gif"/><Relationship Id="rId19" Type="http://schemas.openxmlformats.org/officeDocument/2006/relationships/image" Target="../media/image17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leoguy/Sex-Autosome-Fusio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coleoguy@gmail.co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leoguy.github.io/teaching/expdes/syllabus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leoguy.github.io/#calendar" TargetMode="External"/><Relationship Id="rId4" Type="http://schemas.openxmlformats.org/officeDocument/2006/relationships/hyperlink" Target="http://coleoguy.github.io/expde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www.ted.com/talks/amy_cuddy_your_body_language_may_shape_who_you_are?language=e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ournals.plos.org/plosmedicine/article?id=10.1371/journal.pmed.0020124&amp;xid=17259,15700019,15700186,15700190,1570024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Experimental Design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1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15" y="2898835"/>
            <a:ext cx="6206433" cy="25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i="1" dirty="0"/>
              <a:t>Much of modern statistics was an offshoot of evolutionary biology (1900 rediscovery of Mendel’s work was motivating problem).</a:t>
            </a:r>
          </a:p>
          <a:p>
            <a:pPr algn="ctr" fontAlgn="base"/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53" y="3507625"/>
            <a:ext cx="1474417" cy="2567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64598" y="2584138"/>
            <a:ext cx="1584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S. WRIGHT</a:t>
            </a:r>
          </a:p>
          <a:p>
            <a:pPr algn="ctr"/>
            <a:r>
              <a:rPr lang="en-US" dirty="0"/>
              <a:t>1889-1988</a:t>
            </a:r>
          </a:p>
          <a:p>
            <a:pPr algn="ctr"/>
            <a:r>
              <a:rPr lang="en-US" dirty="0"/>
              <a:t>PATH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75640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972902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disgraceful history of biostatistics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Much of statistics was developed with the idea of showing that we could measure, scientifically analyze, and improve the “quality” of humans.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The majority of geneticists and statisticians in the early 1900s were proponents of eugenics.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What are the problems with this</a:t>
            </a:r>
          </a:p>
          <a:p>
            <a:pPr lvl="1" fontAlgn="base"/>
            <a:r>
              <a:rPr lang="en-US" sz="3200" dirty="0">
                <a:solidFill>
                  <a:srgbClr val="C00000"/>
                </a:solidFill>
              </a:rPr>
              <a:t>scientific/ethical</a:t>
            </a:r>
          </a:p>
        </p:txBody>
      </p:sp>
      <p:pic>
        <p:nvPicPr>
          <p:cNvPr id="1026" name="Picture 2" descr="She Has Her Mother's Laugh: The Powers, Perversions, and Potential of Heredity by [Carl Zimmer]">
            <a:hlinkClick r:id="rId2"/>
            <a:extLst>
              <a:ext uri="{FF2B5EF4-FFF2-40B4-BE49-F238E27FC236}">
                <a16:creationId xmlns:a16="http://schemas.microsoft.com/office/drawing/2014/main" id="{74EEDD20-0D72-A848-BB70-B6A712C4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33" y="3540367"/>
            <a:ext cx="1966039" cy="296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54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do biologists need statistics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573" y="1256665"/>
            <a:ext cx="1139868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sz="2800" dirty="0"/>
              <a:t>We want to learn about the world often by testing hypotheses.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To test a hypothesis we have to design an experiment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Not all experiments have a traditional control and experimental treatment and this isn’t always how we want to test a hypothesis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It is quite possible to design a study or collect data that cannot answer the questions that we have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This leads to poor manuscripts and can lead to bad practices like p-hacking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7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073547"/>
            <a:ext cx="1180113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fontAlgn="base"/>
            <a:r>
              <a:rPr lang="en-US" sz="3200" dirty="0"/>
              <a:t>To design an experiment you need to understand how the data will be analyzed statistically.</a:t>
            </a:r>
          </a:p>
          <a:p>
            <a:pPr fontAlgn="base"/>
            <a:endParaRPr lang="en-US" sz="3200" dirty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How can you sample the population in which you are interested?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tests are appropriate for your data?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biases must be controlled for?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sample size will be necessary?</a:t>
            </a:r>
          </a:p>
        </p:txBody>
      </p:sp>
    </p:spTree>
    <p:extLst>
      <p:ext uri="{BB962C8B-B14F-4D97-AF65-F5344CB8AC3E}">
        <p14:creationId xmlns:p14="http://schemas.microsoft.com/office/powerpoint/2010/main" val="3007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not just collaborate with a statistician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520" y="1159402"/>
            <a:ext cx="1143626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some cases this is a great option, but you have to understand enough to communicate.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If you publish a study you are responsible for its validity.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most experiments simple methods suffice.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many fields of biology there are sets of statistical tests that are expected for certain types of data.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all of these reasons statistical analysis </a:t>
            </a:r>
            <a:r>
              <a:rPr lang="en-US" sz="3200" b="1" dirty="0"/>
              <a:t>needs to involve people who understand the biological problem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30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stats philosophy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Statistics is just another tool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My responsibility as a scientists is to report the truth as accurately as possible and statistics help me in this regard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We may NEED statistics to discern patterns in our data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You need to understand where the signal that makes for a significant test comes from.  Visualizing your data in the right way can do this!</a:t>
            </a:r>
          </a:p>
        </p:txBody>
      </p:sp>
    </p:spTree>
    <p:extLst>
      <p:ext uri="{BB962C8B-B14F-4D97-AF65-F5344CB8AC3E}">
        <p14:creationId xmlns:p14="http://schemas.microsoft.com/office/powerpoint/2010/main" val="196511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am I teaching this class?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47941" y="1019620"/>
            <a:ext cx="6696117" cy="5838380"/>
            <a:chOff x="2747941" y="1019620"/>
            <a:chExt cx="6696117" cy="58383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941" y="1019620"/>
              <a:ext cx="6696117" cy="583838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443984" y="1536192"/>
              <a:ext cx="3716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December 1, 2017 </a:t>
              </a:r>
              <a:r>
                <a:rPr lang="mr-IN" dirty="0"/>
                <a:t>–</a:t>
              </a:r>
              <a:r>
                <a:rPr lang="en-US" dirty="0"/>
                <a:t> January 15, 2018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55264" y="1989229"/>
            <a:ext cx="5918313" cy="4795619"/>
            <a:chOff x="3255264" y="1989229"/>
            <a:chExt cx="5918313" cy="4795619"/>
          </a:xfrm>
        </p:grpSpPr>
        <p:sp>
          <p:nvSpPr>
            <p:cNvPr id="9" name="Rectangle 8"/>
            <p:cNvSpPr/>
            <p:nvPr/>
          </p:nvSpPr>
          <p:spPr>
            <a:xfrm>
              <a:off x="4308969" y="1989229"/>
              <a:ext cx="4864608" cy="4476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/>
            <p:cNvSpPr/>
            <p:nvPr/>
          </p:nvSpPr>
          <p:spPr>
            <a:xfrm>
              <a:off x="3255264" y="4590288"/>
              <a:ext cx="2889504" cy="21945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79450" y="24220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74%</a:t>
            </a:r>
          </a:p>
        </p:txBody>
      </p:sp>
    </p:spTree>
    <p:extLst>
      <p:ext uri="{BB962C8B-B14F-4D97-AF65-F5344CB8AC3E}">
        <p14:creationId xmlns:p14="http://schemas.microsoft.com/office/powerpoint/2010/main" val="117749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R is an open and free statistical programming language that focuses on stats and graphics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 works very similarly on all major operating systems 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It’s also a full-fledged high level programming language (similar to Python)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2400" i="1" dirty="0"/>
              <a:t>FYI: Very popular in industry so looks great on a CV.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41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Many statistical approaches have been implemented in the R environment.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Because it’s open source, there are no proprietary secrets, as might be hiding in commercially available statistical packages.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Any program written in R will have access to all of R’s tools for statistics and graphing.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New methods of analysis are being implemented in R by the scientists developing the methods.</a:t>
            </a:r>
          </a:p>
        </p:txBody>
      </p:sp>
    </p:spTree>
    <p:extLst>
      <p:ext uri="{BB962C8B-B14F-4D97-AF65-F5344CB8AC3E}">
        <p14:creationId xmlns:p14="http://schemas.microsoft.com/office/powerpoint/2010/main" val="97342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D7960-F629-FE4D-92D1-3410B959C56D}"/>
              </a:ext>
            </a:extLst>
          </p:cNvPr>
          <p:cNvSpPr txBox="1"/>
          <p:nvPr/>
        </p:nvSpPr>
        <p:spPr>
          <a:xfrm>
            <a:off x="9003722" y="1071039"/>
            <a:ext cx="29761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study the </a:t>
            </a:r>
            <a:r>
              <a:rPr lang="en-US" b="1" dirty="0"/>
              <a:t>evolution of traits</a:t>
            </a:r>
            <a:r>
              <a:rPr lang="en-US" dirty="0"/>
              <a:t>. Especially genomic traits. I use a variety of methods next-gen sequencing, experimental evolution, phylogenetic comparative methods, and theoretical approaches. I don’t work with a single taxa; we have projects involving mammals, reptiles, amphibians, an insects all ongoing in my lab. 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7ED882-BD4B-DD49-8EBF-17BDD43D0538}"/>
              </a:ext>
            </a:extLst>
          </p:cNvPr>
          <p:cNvGrpSpPr/>
          <p:nvPr/>
        </p:nvGrpSpPr>
        <p:grpSpPr>
          <a:xfrm>
            <a:off x="286661" y="1000323"/>
            <a:ext cx="2570742" cy="2644417"/>
            <a:chOff x="286661" y="1000323"/>
            <a:chExt cx="2570742" cy="26444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739192-65A5-6747-82AD-0D4436B18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672"/>
            <a:stretch/>
          </p:blipFill>
          <p:spPr>
            <a:xfrm>
              <a:off x="286661" y="1000323"/>
              <a:ext cx="2534330" cy="1465085"/>
            </a:xfrm>
            <a:prstGeom prst="rect">
              <a:avLst/>
            </a:prstGeom>
          </p:spPr>
        </p:pic>
        <p:pic>
          <p:nvPicPr>
            <p:cNvPr id="1026" name="Picture 2" descr="AC-130H &quot;Wicked Wanda&quot; Last Flight at Hurlburt Field - YouTube">
              <a:extLst>
                <a:ext uri="{FF2B5EF4-FFF2-40B4-BE49-F238E27FC236}">
                  <a16:creationId xmlns:a16="http://schemas.microsoft.com/office/drawing/2014/main" id="{4B131F92-FCE1-E64A-968E-AC19425C2A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3" t="18776" r="6979" b="21240"/>
            <a:stretch/>
          </p:blipFill>
          <p:spPr bwMode="auto">
            <a:xfrm>
              <a:off x="306375" y="2579808"/>
              <a:ext cx="2551028" cy="1064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18">
            <a:extLst>
              <a:ext uri="{FF2B5EF4-FFF2-40B4-BE49-F238E27FC236}">
                <a16:creationId xmlns:a16="http://schemas.microsoft.com/office/drawing/2014/main" id="{0B46251E-E72C-1041-98A4-59B9EF548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" r="9603" b="26493"/>
          <a:stretch/>
        </p:blipFill>
        <p:spPr bwMode="auto">
          <a:xfrm>
            <a:off x="306375" y="3759140"/>
            <a:ext cx="2551028" cy="29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06915EF-82BF-DB44-9693-9FFADD1CA343}"/>
              </a:ext>
            </a:extLst>
          </p:cNvPr>
          <p:cNvGrpSpPr/>
          <p:nvPr/>
        </p:nvGrpSpPr>
        <p:grpSpPr>
          <a:xfrm>
            <a:off x="2944668" y="986661"/>
            <a:ext cx="5963043" cy="5682975"/>
            <a:chOff x="2944668" y="986661"/>
            <a:chExt cx="5963043" cy="56829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6226107-EB93-754E-9F8A-12AAA1A9F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429" y="3036194"/>
              <a:ext cx="1009282" cy="158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DB3E365-79A7-AB4E-9944-9E524C05ABDF}"/>
                </a:ext>
              </a:extLst>
            </p:cNvPr>
            <p:cNvGrpSpPr/>
            <p:nvPr/>
          </p:nvGrpSpPr>
          <p:grpSpPr>
            <a:xfrm>
              <a:off x="2944668" y="986661"/>
              <a:ext cx="5963043" cy="5682975"/>
              <a:chOff x="2944668" y="1030327"/>
              <a:chExt cx="5963043" cy="568297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0807903-7201-B641-9805-76AFEA2FE0AD}"/>
                  </a:ext>
                </a:extLst>
              </p:cNvPr>
              <p:cNvGrpSpPr/>
              <p:nvPr/>
            </p:nvGrpSpPr>
            <p:grpSpPr>
              <a:xfrm>
                <a:off x="2944668" y="1030327"/>
                <a:ext cx="5963043" cy="5682975"/>
                <a:chOff x="4259701" y="-111921"/>
                <a:chExt cx="6942783" cy="6616699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74AA34C-2489-A844-8A99-4E1834A0E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r="18510"/>
                <a:stretch/>
              </p:blipFill>
              <p:spPr>
                <a:xfrm>
                  <a:off x="7708277" y="2265212"/>
                  <a:ext cx="2221663" cy="1826856"/>
                </a:xfrm>
                <a:prstGeom prst="rect">
                  <a:avLst/>
                </a:prstGeom>
              </p:spPr>
            </p:pic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861120A1-FE2A-0541-A622-1F130510AA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59701" y="4152051"/>
                  <a:ext cx="2634757" cy="23527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4">
                  <a:extLst>
                    <a:ext uri="{FF2B5EF4-FFF2-40B4-BE49-F238E27FC236}">
                      <a16:creationId xmlns:a16="http://schemas.microsoft.com/office/drawing/2014/main" id="{C2CE3B8D-28AC-1642-9B5D-50EDD59471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67302" y="-111921"/>
                  <a:ext cx="3931274" cy="228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6">
                  <a:extLst>
                    <a:ext uri="{FF2B5EF4-FFF2-40B4-BE49-F238E27FC236}">
                      <a16:creationId xmlns:a16="http://schemas.microsoft.com/office/drawing/2014/main" id="{104DC7A7-9774-9E4F-8B65-49465395C9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53"/>
                <a:stretch/>
              </p:blipFill>
              <p:spPr bwMode="auto">
                <a:xfrm>
                  <a:off x="8296010" y="-111921"/>
                  <a:ext cx="2906474" cy="228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12">
                  <a:extLst>
                    <a:ext uri="{FF2B5EF4-FFF2-40B4-BE49-F238E27FC236}">
                      <a16:creationId xmlns:a16="http://schemas.microsoft.com/office/drawing/2014/main" id="{7848132F-1103-0341-B514-91C49C850B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909"/>
                <a:stretch/>
              </p:blipFill>
              <p:spPr bwMode="auto">
                <a:xfrm>
                  <a:off x="4267303" y="2265212"/>
                  <a:ext cx="1661240" cy="18024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14">
                  <a:extLst>
                    <a:ext uri="{FF2B5EF4-FFF2-40B4-BE49-F238E27FC236}">
                      <a16:creationId xmlns:a16="http://schemas.microsoft.com/office/drawing/2014/main" id="{11BAE7CF-A6AA-AC44-8B2E-C33EA4FD54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69760" y="2265212"/>
                  <a:ext cx="1698519" cy="18105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0BE20F1F-0E43-4343-869E-675A51F321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418"/>
              <a:stretch/>
            </p:blipFill>
            <p:spPr bwMode="auto">
              <a:xfrm>
                <a:off x="5301412" y="4685235"/>
                <a:ext cx="1605360" cy="91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281A3D3-5572-4449-ABA5-02B76E5F23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73"/>
            <a:stretch/>
          </p:blipFill>
          <p:spPr bwMode="auto">
            <a:xfrm>
              <a:off x="5309990" y="5659276"/>
              <a:ext cx="1596782" cy="100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3356ABE-A6E2-0749-8DC7-FFC7F8B0A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984384" y="4901474"/>
              <a:ext cx="1908150" cy="151560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F90016-44C9-EE4F-8089-C037159CB022}"/>
              </a:ext>
            </a:extLst>
          </p:cNvPr>
          <p:cNvGrpSpPr/>
          <p:nvPr/>
        </p:nvGrpSpPr>
        <p:grpSpPr>
          <a:xfrm>
            <a:off x="8970146" y="4476870"/>
            <a:ext cx="3051204" cy="2182587"/>
            <a:chOff x="8970146" y="4476870"/>
            <a:chExt cx="3051204" cy="21825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E300DDF-BA19-504B-9D85-40F447DA6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970146" y="4476870"/>
              <a:ext cx="907972" cy="1239413"/>
            </a:xfrm>
            <a:prstGeom prst="rect">
              <a:avLst/>
            </a:prstGeom>
          </p:spPr>
        </p:pic>
        <p:pic>
          <p:nvPicPr>
            <p:cNvPr id="1034" name="Picture 10" descr="Tribolium confusum Du Val, 1863 | Insects as Food and Feed">
              <a:extLst>
                <a:ext uri="{FF2B5EF4-FFF2-40B4-BE49-F238E27FC236}">
                  <a16:creationId xmlns:a16="http://schemas.microsoft.com/office/drawing/2014/main" id="{1989B8AA-CCD2-8C48-A3E1-3DFDEB18B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6289" y="4476870"/>
              <a:ext cx="333957" cy="537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Drosophila CRISPR Genome Editing Services">
              <a:extLst>
                <a:ext uri="{FF2B5EF4-FFF2-40B4-BE49-F238E27FC236}">
                  <a16:creationId xmlns:a16="http://schemas.microsoft.com/office/drawing/2014/main" id="{25183CDC-B5FA-8E4F-B579-BB3A160F4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1915" y="4476870"/>
              <a:ext cx="1007310" cy="643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Growing Tomatoes: What is the Best Tomato Plant Spacing for Different Types?">
              <a:extLst>
                <a:ext uri="{FF2B5EF4-FFF2-40B4-BE49-F238E27FC236}">
                  <a16:creationId xmlns:a16="http://schemas.microsoft.com/office/drawing/2014/main" id="{B3084FFA-C8C1-0D4B-811F-3E2BE46252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66"/>
            <a:stretch/>
          </p:blipFill>
          <p:spPr bwMode="auto">
            <a:xfrm>
              <a:off x="9045575" y="5748585"/>
              <a:ext cx="1700781" cy="910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Free Images : bird, prairie, wildlife, fauna, galliformes, vertebrate,  peafowl, wild turkey, guinea fowl, dot chickens, poultry birds, numididae  3998x2244 - - 600495 - Free stock photos - PxHere">
              <a:extLst>
                <a:ext uri="{FF2B5EF4-FFF2-40B4-BE49-F238E27FC236}">
                  <a16:creationId xmlns:a16="http://schemas.microsoft.com/office/drawing/2014/main" id="{42D98AFF-6A9F-834B-84B1-D0CFA67E3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2795" y="6016266"/>
              <a:ext cx="1148555" cy="643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Frogs have some of the biggest eyes of all vertebrates | Natural History  Museum">
              <a:extLst>
                <a:ext uri="{FF2B5EF4-FFF2-40B4-BE49-F238E27FC236}">
                  <a16:creationId xmlns:a16="http://schemas.microsoft.com/office/drawing/2014/main" id="{4E39353C-1322-4B4A-A206-C4BFA43548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660"/>
            <a:stretch/>
          </p:blipFill>
          <p:spPr bwMode="auto">
            <a:xfrm>
              <a:off x="9923027" y="5152362"/>
              <a:ext cx="823329" cy="56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placental mammal | Characteristics &amp; Facts | Britannica">
              <a:extLst>
                <a:ext uri="{FF2B5EF4-FFF2-40B4-BE49-F238E27FC236}">
                  <a16:creationId xmlns:a16="http://schemas.microsoft.com/office/drawing/2014/main" id="{481999C7-B9B0-2E45-ACB2-605D88EDB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1265" y="5146336"/>
              <a:ext cx="1230085" cy="783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99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If you use R you can include a script with your manuscript </a:t>
            </a:r>
            <a:r>
              <a:rPr lang="en-US" sz="2800" dirty="0">
                <a:hlinkClick r:id="rId2"/>
              </a:rPr>
              <a:t>example</a:t>
            </a:r>
            <a:endParaRPr lang="en-US" sz="2800" dirty="0"/>
          </a:p>
          <a:p>
            <a:pPr lvl="2" fontAlgn="base"/>
            <a:r>
              <a:rPr lang="en-US" sz="2800" dirty="0"/>
              <a:t>Reproducibility / Open science</a:t>
            </a:r>
          </a:p>
          <a:p>
            <a:pPr lvl="2" fontAlgn="base"/>
            <a:r>
              <a:rPr lang="en-US" sz="2800" dirty="0"/>
              <a:t>Reviewing</a:t>
            </a:r>
          </a:p>
          <a:p>
            <a:pPr lvl="2" fontAlgn="base"/>
            <a:r>
              <a:rPr lang="en-US" sz="2800" dirty="0"/>
              <a:t>Revising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Many methods (mixed models, quantitative genetics, etc.) are only available in R.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PLOTTING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Once you’ve learned one language you can learn others more easily.</a:t>
            </a:r>
          </a:p>
        </p:txBody>
      </p:sp>
    </p:spTree>
    <p:extLst>
      <p:ext uri="{BB962C8B-B14F-4D97-AF65-F5344CB8AC3E}">
        <p14:creationId xmlns:p14="http://schemas.microsoft.com/office/powerpoint/2010/main" val="19259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Downsides of 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064" y="1298448"/>
            <a:ext cx="954472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Learning curve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Anyone can make a package - so there is some junk out there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Memory issues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No language lasts forever and no language can do everything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Python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 err="1"/>
              <a:t>Awk</a:t>
            </a:r>
            <a:endParaRPr lang="en-US" sz="2800" dirty="0"/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Julia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469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Installing R and </a:t>
            </a:r>
            <a:r>
              <a:rPr lang="en-US" b="1" dirty="0" err="1">
                <a:solidFill>
                  <a:schemeClr val="bg1"/>
                </a:solidFill>
              </a:rPr>
              <a:t>RStudio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/>
              <a:t>Installing R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2"/>
              </a:rPr>
              <a:t>R homepage</a:t>
            </a:r>
            <a:r>
              <a:rPr lang="en-US" sz="2800" dirty="0"/>
              <a:t> and click download R.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Pick a mirror that is in Texas or at least in the United States.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fontAlgn="base"/>
            <a:endParaRPr lang="en-US" sz="2800" b="1" dirty="0"/>
          </a:p>
          <a:p>
            <a:pPr fontAlgn="base"/>
            <a:r>
              <a:rPr lang="en-US" sz="2800" b="1" dirty="0"/>
              <a:t>Installing </a:t>
            </a:r>
            <a:r>
              <a:rPr lang="en-US" sz="2800" b="1" dirty="0" err="1"/>
              <a:t>Rstudio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3"/>
              </a:rPr>
              <a:t>RStudio homepage</a:t>
            </a:r>
            <a:r>
              <a:rPr lang="en-US" sz="2800" dirty="0"/>
              <a:t> and click on the download link below the free version of </a:t>
            </a:r>
            <a:r>
              <a:rPr lang="en-US" sz="2800" dirty="0" err="1"/>
              <a:t>RStudio</a:t>
            </a:r>
            <a:r>
              <a:rPr lang="en-US" sz="2800" dirty="0"/>
              <a:t> Desktop.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2800" dirty="0"/>
          </a:p>
          <a:p>
            <a:pPr fontAlgn="base"/>
            <a:r>
              <a:rPr lang="en-US" sz="2800" b="1" dirty="0"/>
              <a:t>How you will be learning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Live coding and office hours</a:t>
            </a:r>
          </a:p>
        </p:txBody>
      </p:sp>
    </p:spTree>
    <p:extLst>
      <p:ext uri="{BB962C8B-B14F-4D97-AF65-F5344CB8AC3E}">
        <p14:creationId xmlns:p14="http://schemas.microsoft.com/office/powerpoint/2010/main" val="1688892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Thursday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Do introductions questions (link on course website).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Install R and </a:t>
            </a:r>
            <a:r>
              <a:rPr lang="en-US" sz="3200" dirty="0" err="1"/>
              <a:t>Rstudio</a:t>
            </a:r>
            <a:r>
              <a:rPr lang="en-US" sz="3200" dirty="0"/>
              <a:t> on the computer you will use this semester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See me </a:t>
            </a:r>
            <a:r>
              <a:rPr lang="en-US" sz="3200" b="1" dirty="0">
                <a:solidFill>
                  <a:srgbClr val="C00000"/>
                </a:solidFill>
              </a:rPr>
              <a:t>BEFORE</a:t>
            </a:r>
            <a:r>
              <a:rPr lang="en-US" sz="3200" dirty="0"/>
              <a:t> class on Thursday if you run into problems</a:t>
            </a:r>
          </a:p>
          <a:p>
            <a:pPr fontAlgn="base"/>
            <a:endParaRPr lang="en-US" sz="32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Bring laptop to class every day from here on out! Bring a charger if you are not 100% positive that your battery will last.</a:t>
            </a:r>
          </a:p>
          <a:p>
            <a:pPr fontAlgn="base"/>
            <a:endParaRPr lang="en-US" sz="32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dirty="0"/>
              <a:t>Heath Blackmon</a:t>
            </a:r>
            <a:br>
              <a:rPr lang="en-US" sz="3200" dirty="0"/>
            </a:br>
            <a:r>
              <a:rPr lang="en-US" sz="3200" dirty="0"/>
              <a:t>BSBW 309A (an extra bedroom in Bryan)</a:t>
            </a:r>
            <a:br>
              <a:rPr lang="en-US" sz="3200" dirty="0"/>
            </a:br>
            <a:r>
              <a:rPr lang="en-US" sz="3200" dirty="0">
                <a:hlinkClick r:id="rId2"/>
              </a:rPr>
              <a:t>coleoguy@gmail.com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96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Demo 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370BC-2F40-B04A-9D53-A69486845990}"/>
              </a:ext>
            </a:extLst>
          </p:cNvPr>
          <p:cNvSpPr txBox="1"/>
          <p:nvPr/>
        </p:nvSpPr>
        <p:spPr>
          <a:xfrm>
            <a:off x="117231" y="1746742"/>
            <a:ext cx="19926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dataframe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endParaRPr lang="en-US" dirty="0"/>
          </a:p>
          <a:p>
            <a:r>
              <a:rPr lang="en-US" b="1" dirty="0"/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factor</a:t>
            </a:r>
          </a:p>
          <a:p>
            <a:endParaRPr lang="en-US" dirty="0"/>
          </a:p>
          <a:p>
            <a:r>
              <a:rPr lang="en-US" b="1" dirty="0"/>
              <a:t>Control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2A0382-28E6-074C-9878-AAF3EDFEB9C9}"/>
              </a:ext>
            </a:extLst>
          </p:cNvPr>
          <p:cNvSpPr/>
          <p:nvPr/>
        </p:nvSpPr>
        <p:spPr>
          <a:xfrm>
            <a:off x="2182950" y="1767967"/>
            <a:ext cx="283698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Common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rnorm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rbinom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rexp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587008-1256-034B-950B-DDB507EE93B2}"/>
              </a:ext>
            </a:extLst>
          </p:cNvPr>
          <p:cNvSpPr/>
          <p:nvPr/>
        </p:nvSpPr>
        <p:spPr>
          <a:xfrm>
            <a:off x="4255316" y="1777472"/>
            <a:ext cx="34934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Basic base R plotting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abline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==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%in%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+  -  *  /  ^   %%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D8B79-75AC-E746-9455-480AD8857459}"/>
              </a:ext>
            </a:extLst>
          </p:cNvPr>
          <p:cNvSpPr txBox="1"/>
          <p:nvPr/>
        </p:nvSpPr>
        <p:spPr>
          <a:xfrm>
            <a:off x="7429382" y="1346753"/>
            <a:ext cx="4480714" cy="187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ea typeface="Arial Unicode MS" panose="020B0604020202020204" pitchFamily="34" charset="-128"/>
                <a:cs typeface="Courier New" panose="02070309020205020404" pitchFamily="49" charset="0"/>
              </a:rPr>
              <a:t>Homework 1 (due before class Tuesday)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library(“swirl”)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swirl()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Complete two lessons of your choice and 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fill out homework 1 on 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ecampus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3FDE9-8EE9-7043-8B59-610698823D30}"/>
              </a:ext>
            </a:extLst>
          </p:cNvPr>
          <p:cNvSpPr txBox="1"/>
          <p:nvPr/>
        </p:nvSpPr>
        <p:spPr>
          <a:xfrm>
            <a:off x="7429382" y="3670297"/>
            <a:ext cx="385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the package CODA for next week</a:t>
            </a:r>
          </a:p>
        </p:txBody>
      </p:sp>
    </p:spTree>
    <p:extLst>
      <p:ext uri="{BB962C8B-B14F-4D97-AF65-F5344CB8AC3E}">
        <p14:creationId xmlns:p14="http://schemas.microsoft.com/office/powerpoint/2010/main" val="3150050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204396" y="1787531"/>
            <a:ext cx="118011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4000" dirty="0">
                <a:hlinkClick r:id="rId3"/>
              </a:rPr>
              <a:t>Syllabus</a:t>
            </a:r>
            <a:r>
              <a:rPr lang="en-US" sz="4000" dirty="0"/>
              <a:t> / </a:t>
            </a:r>
            <a:r>
              <a:rPr lang="en-US" sz="4000" dirty="0">
                <a:hlinkClick r:id="rId4"/>
              </a:rPr>
              <a:t>website</a:t>
            </a:r>
            <a:r>
              <a:rPr lang="en-US" sz="4000" dirty="0"/>
              <a:t> / </a:t>
            </a:r>
            <a:r>
              <a:rPr lang="en-US" sz="4000" dirty="0">
                <a:hlinkClick r:id="rId5"/>
              </a:rPr>
              <a:t>calendar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Big problems in stats </a:t>
            </a:r>
            <a:r>
              <a:rPr lang="en-US" sz="3600" dirty="0"/>
              <a:t>(outside world / within academia)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Why you need this class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Prep for Thursday</a:t>
            </a:r>
          </a:p>
        </p:txBody>
      </p:sp>
    </p:spTree>
    <p:extLst>
      <p:ext uri="{BB962C8B-B14F-4D97-AF65-F5344CB8AC3E}">
        <p14:creationId xmlns:p14="http://schemas.microsoft.com/office/powerpoint/2010/main" val="33780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build an intuitive understanding of statistics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confidence to think about the characteristics of the data that you will be collecting in your research and how you might analyze it.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Get you comfortable with the idea of coding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handle datasets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build informative, honest, and intuitive data visualizations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public impression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You can make statistics say anything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Statistics are no substitute for common sense</a:t>
            </a:r>
          </a:p>
          <a:p>
            <a:pPr lvl="2" fontAlgn="base"/>
            <a:r>
              <a:rPr lang="en-US" sz="3600" i="1" dirty="0"/>
              <a:t>“I got sick after I got a flu shot so I don’t get them anymore”</a:t>
            </a:r>
          </a:p>
        </p:txBody>
      </p:sp>
    </p:spTree>
    <p:extLst>
      <p:ext uri="{BB962C8B-B14F-4D97-AF65-F5344CB8AC3E}">
        <p14:creationId xmlns:p14="http://schemas.microsoft.com/office/powerpoint/2010/main" val="381616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of statistics is unethical as a scientist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53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</a:t>
            </a:r>
            <a:r>
              <a:rPr lang="en-US" sz="3200" b="1" dirty="0"/>
              <a:t>or ignorance </a:t>
            </a:r>
            <a:r>
              <a:rPr lang="en-US" sz="3200" dirty="0"/>
              <a:t>of statistics is unethical as a scientist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Poor training and maleficence are both responsible for failures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Statistical literacy in the general public is essential and lacking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Do your part: learn science of important topics and help friends and family understand them! </a:t>
            </a:r>
            <a:r>
              <a:rPr lang="en-US" sz="3200" b="1" dirty="0"/>
              <a:t>This includes the statistical analysis and how we should let them inform our belief!</a:t>
            </a:r>
          </a:p>
        </p:txBody>
      </p:sp>
    </p:spTree>
    <p:extLst>
      <p:ext uri="{BB962C8B-B14F-4D97-AF65-F5344CB8AC3E}">
        <p14:creationId xmlns:p14="http://schemas.microsoft.com/office/powerpoint/2010/main" val="95660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Reproducibility crisis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232" y="1119958"/>
            <a:ext cx="777468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Started in the social sciences but some problems are widespread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pressure to publish</a:t>
            </a:r>
            <a:br>
              <a:rPr lang="en-US" sz="3200" dirty="0">
                <a:solidFill>
                  <a:srgbClr val="002060"/>
                </a:solidFill>
              </a:rPr>
            </a:br>
            <a:endParaRPr lang="en-US" sz="2000" dirty="0">
              <a:solidFill>
                <a:srgbClr val="00206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file drawer problem</a:t>
            </a:r>
            <a:br>
              <a:rPr lang="en-US" sz="3200" dirty="0">
                <a:solidFill>
                  <a:srgbClr val="002060"/>
                </a:solidFill>
              </a:rPr>
            </a:br>
            <a:endParaRPr lang="en-US" sz="2400" dirty="0">
              <a:solidFill>
                <a:srgbClr val="00206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small sample sizes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p-hacking</a:t>
            </a:r>
            <a:br>
              <a:rPr lang="en-US" sz="3200" dirty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unethical researchers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53" y="2675178"/>
            <a:ext cx="2514518" cy="2595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86" y="1213743"/>
            <a:ext cx="2161769" cy="325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52339" y="4588790"/>
            <a:ext cx="273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Amy Cuddy</a:t>
            </a:r>
          </a:p>
          <a:p>
            <a:pPr algn="ctr"/>
            <a:r>
              <a:rPr lang="en-US" dirty="0">
                <a:hlinkClick r:id="rId4"/>
              </a:rPr>
              <a:t>TED Talk 60 Million views</a:t>
            </a:r>
            <a:endParaRPr lang="en-US" dirty="0"/>
          </a:p>
          <a:p>
            <a:pPr algn="ctr"/>
            <a:r>
              <a:rPr lang="en-US" dirty="0"/>
              <a:t>(2</a:t>
            </a:r>
            <a:r>
              <a:rPr lang="en-US" baseline="30000" dirty="0"/>
              <a:t>nd</a:t>
            </a:r>
            <a:r>
              <a:rPr lang="en-US" dirty="0"/>
              <a:t> most </a:t>
            </a:r>
            <a:r>
              <a:rPr lang="en-US" dirty="0" err="1"/>
              <a:t>populat</a:t>
            </a:r>
            <a:r>
              <a:rPr lang="en-US" dirty="0"/>
              <a:t> TED Talk)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EA7D7A-9B59-4C45-8996-D3FD92A975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50"/>
          <a:stretch/>
        </p:blipFill>
        <p:spPr>
          <a:xfrm>
            <a:off x="6900081" y="2675178"/>
            <a:ext cx="2552258" cy="259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96056" y="1148856"/>
            <a:ext cx="711976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Study preregistration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PeerJ</a:t>
            </a:r>
            <a:r>
              <a:rPr lang="en-US" sz="3200" dirty="0"/>
              <a:t> / PLOS ONE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Preprint Servers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Altimetrics</a:t>
            </a: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Systemic change - unlikely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2863202"/>
            <a:ext cx="6340856" cy="148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4832</TotalTime>
  <Words>1275</Words>
  <Application>Microsoft Macintosh PowerPoint</Application>
  <PresentationFormat>Widescreen</PresentationFormat>
  <Paragraphs>236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Office Theme</vt:lpstr>
      <vt:lpstr>Experimental Design Biology 683  Lecture 1   Heath Blackmon</vt:lpstr>
      <vt:lpstr>Me</vt:lpstr>
      <vt:lpstr>Today</vt:lpstr>
      <vt:lpstr>My Objectives</vt:lpstr>
      <vt:lpstr>The public impression of statistics</vt:lpstr>
      <vt:lpstr>My opinions</vt:lpstr>
      <vt:lpstr>My opinions</vt:lpstr>
      <vt:lpstr>Reproducibility crisis</vt:lpstr>
      <vt:lpstr>Solutions</vt:lpstr>
      <vt:lpstr>The Origin of Statistics</vt:lpstr>
      <vt:lpstr>The Origin of Statistics</vt:lpstr>
      <vt:lpstr>The disgraceful history of biostatistics</vt:lpstr>
      <vt:lpstr>Why do biologists need statistics</vt:lpstr>
      <vt:lpstr>Experimental Design</vt:lpstr>
      <vt:lpstr>Why not just collaborate with a statistician</vt:lpstr>
      <vt:lpstr>My stats philosophy</vt:lpstr>
      <vt:lpstr>Why am I teaching this class?</vt:lpstr>
      <vt:lpstr>What is R</vt:lpstr>
      <vt:lpstr>Why use R</vt:lpstr>
      <vt:lpstr>Why use R</vt:lpstr>
      <vt:lpstr>Downsides of R</vt:lpstr>
      <vt:lpstr>Installing R and RStudio</vt:lpstr>
      <vt:lpstr>For Thursday</vt:lpstr>
      <vt:lpstr>Thursday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69</cp:revision>
  <cp:lastPrinted>2020-01-12T16:27:29Z</cp:lastPrinted>
  <dcterms:created xsi:type="dcterms:W3CDTF">2018-01-03T17:15:04Z</dcterms:created>
  <dcterms:modified xsi:type="dcterms:W3CDTF">2021-01-19T21:07:02Z</dcterms:modified>
</cp:coreProperties>
</file>